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4" r:id="rId2"/>
    <p:sldId id="265" r:id="rId3"/>
    <p:sldId id="266" r:id="rId4"/>
    <p:sldId id="269" r:id="rId5"/>
    <p:sldId id="267" r:id="rId6"/>
    <p:sldId id="268" r:id="rId7"/>
    <p:sldId id="270" r:id="rId8"/>
    <p:sldId id="271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89"/>
    <p:restoredTop sz="94671"/>
  </p:normalViewPr>
  <p:slideViewPr>
    <p:cSldViewPr snapToGrid="0" snapToObjects="1">
      <p:cViewPr varScale="1">
        <p:scale>
          <a:sx n="79" d="100"/>
          <a:sy n="79" d="100"/>
        </p:scale>
        <p:origin x="9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983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07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56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39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29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5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3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0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43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22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55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9BD2C-77DD-154C-83AC-6587BE34EB53}" type="datetimeFigureOut">
              <a:rPr lang="en-US" smtClean="0"/>
              <a:t>6/15/2016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95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154112" y="10274"/>
            <a:ext cx="6503543" cy="6886026"/>
            <a:chOff x="154112" y="10274"/>
            <a:chExt cx="6503543" cy="6886026"/>
          </a:xfrm>
        </p:grpSpPr>
        <p:sp>
          <p:nvSpPr>
            <p:cNvPr id="13" name="Rounded Rectangle 12"/>
            <p:cNvSpPr/>
            <p:nvPr/>
          </p:nvSpPr>
          <p:spPr>
            <a:xfrm>
              <a:off x="154113" y="10274"/>
              <a:ext cx="6503542" cy="5909011"/>
            </a:xfrm>
            <a:prstGeom prst="roundRect">
              <a:avLst>
                <a:gd name="adj" fmla="val 1282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87658" y="178733"/>
              <a:ext cx="137160" cy="13716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470880" y="178733"/>
              <a:ext cx="137160" cy="137160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64376" y="178733"/>
              <a:ext cx="137160" cy="137160"/>
            </a:xfrm>
            <a:prstGeom prst="ellipse">
              <a:avLst/>
            </a:prstGeom>
            <a:solidFill>
              <a:srgbClr val="92D05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938378" y="135603"/>
              <a:ext cx="1335204" cy="663749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191803" y="231814"/>
              <a:ext cx="915124" cy="880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Journals</a:t>
              </a:r>
            </a:p>
          </p:txBody>
        </p:sp>
        <p:sp>
          <p:nvSpPr>
            <p:cNvPr id="62" name="Oval 61"/>
            <p:cNvSpPr/>
            <p:nvPr/>
          </p:nvSpPr>
          <p:spPr>
            <a:xfrm>
              <a:off x="1018150" y="175277"/>
              <a:ext cx="201168" cy="201168"/>
            </a:xfrm>
            <a:prstGeom prst="ellips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1</a:t>
              </a:r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272656" y="135603"/>
              <a:ext cx="1335204" cy="663749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546275" y="231814"/>
              <a:ext cx="915124" cy="880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Supplier</a:t>
              </a:r>
            </a:p>
          </p:txBody>
        </p:sp>
        <p:sp>
          <p:nvSpPr>
            <p:cNvPr id="41" name="Oval 40"/>
            <p:cNvSpPr/>
            <p:nvPr/>
          </p:nvSpPr>
          <p:spPr>
            <a:xfrm>
              <a:off x="2372622" y="175277"/>
              <a:ext cx="201168" cy="201168"/>
            </a:xfrm>
            <a:prstGeom prst="ellips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2</a:t>
              </a:r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3606228" y="135603"/>
              <a:ext cx="1335204" cy="663749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3872936" y="237103"/>
              <a:ext cx="1059952" cy="775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Keyword</a:t>
              </a:r>
            </a:p>
          </p:txBody>
        </p:sp>
        <p:sp>
          <p:nvSpPr>
            <p:cNvPr id="76" name="Oval 75"/>
            <p:cNvSpPr/>
            <p:nvPr/>
          </p:nvSpPr>
          <p:spPr>
            <a:xfrm>
              <a:off x="3699283" y="175277"/>
              <a:ext cx="201168" cy="201168"/>
            </a:xfrm>
            <a:prstGeom prst="ellips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3</a:t>
              </a: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154113" y="483509"/>
              <a:ext cx="6503542" cy="6412791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4217867" y="134824"/>
              <a:ext cx="2295950" cy="846971"/>
              <a:chOff x="604443" y="704101"/>
              <a:chExt cx="1572357" cy="846971"/>
            </a:xfrm>
          </p:grpSpPr>
          <p:sp>
            <p:nvSpPr>
              <p:cNvPr id="91" name="Rounded Rectangle 90"/>
              <p:cNvSpPr/>
              <p:nvPr/>
            </p:nvSpPr>
            <p:spPr>
              <a:xfrm>
                <a:off x="1099334" y="704101"/>
                <a:ext cx="914400" cy="663749"/>
              </a:xfrm>
              <a:prstGeom prst="roundRect">
                <a:avLst>
                  <a:gd name="adj" fmla="val 28685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604443" y="1066797"/>
                <a:ext cx="1572357" cy="484275"/>
              </a:xfrm>
              <a:prstGeom prst="roundRect">
                <a:avLst>
                  <a:gd name="adj" fmla="val 2868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3" name="Rectangle 92"/>
            <p:cNvSpPr/>
            <p:nvPr/>
          </p:nvSpPr>
          <p:spPr>
            <a:xfrm>
              <a:off x="5174759" y="243665"/>
              <a:ext cx="1160624" cy="850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Cell line</a:t>
              </a:r>
            </a:p>
          </p:txBody>
        </p:sp>
        <p:sp>
          <p:nvSpPr>
            <p:cNvPr id="94" name="Oval 93"/>
            <p:cNvSpPr/>
            <p:nvPr/>
          </p:nvSpPr>
          <p:spPr>
            <a:xfrm>
              <a:off x="5031928" y="181840"/>
              <a:ext cx="201168" cy="201168"/>
            </a:xfrm>
            <a:prstGeom prst="ellips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4</a:t>
              </a:r>
            </a:p>
          </p:txBody>
        </p:sp>
        <p:grpSp>
          <p:nvGrpSpPr>
            <p:cNvPr id="95" name="Group 94"/>
            <p:cNvGrpSpPr/>
            <p:nvPr/>
          </p:nvGrpSpPr>
          <p:grpSpPr>
            <a:xfrm>
              <a:off x="339028" y="1627900"/>
              <a:ext cx="6174786" cy="555196"/>
              <a:chOff x="154095" y="5990872"/>
              <a:chExt cx="6174786" cy="555196"/>
            </a:xfrm>
            <a:solidFill>
              <a:schemeClr val="accent1">
                <a:lumMod val="40000"/>
                <a:lumOff val="60000"/>
              </a:schemeClr>
            </a:solidFill>
          </p:grpSpPr>
          <p:grpSp>
            <p:nvGrpSpPr>
              <p:cNvPr id="96" name="Group 95"/>
              <p:cNvGrpSpPr/>
              <p:nvPr/>
            </p:nvGrpSpPr>
            <p:grpSpPr>
              <a:xfrm>
                <a:off x="154095" y="5990872"/>
                <a:ext cx="6174786" cy="555196"/>
                <a:chOff x="167097" y="5384518"/>
                <a:chExt cx="5297827" cy="1110179"/>
              </a:xfrm>
              <a:grpFill/>
            </p:grpSpPr>
            <p:sp>
              <p:nvSpPr>
                <p:cNvPr id="98" name="Rectangle 97"/>
                <p:cNvSpPr/>
                <p:nvPr/>
              </p:nvSpPr>
              <p:spPr>
                <a:xfrm>
                  <a:off x="167097" y="5384518"/>
                  <a:ext cx="4742484" cy="1110177"/>
                </a:xfrm>
                <a:prstGeom prst="rect">
                  <a:avLst/>
                </a:prstGeom>
                <a:grp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sz="1600" dirty="0">
                      <a:solidFill>
                        <a:schemeClr val="bg1">
                          <a:lumMod val="50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Commercial Cell Supplier in the US </a:t>
                  </a:r>
                </a:p>
              </p:txBody>
            </p:sp>
            <p:sp>
              <p:nvSpPr>
                <p:cNvPr id="99" name="Rectangle 98"/>
                <p:cNvSpPr/>
                <p:nvPr/>
              </p:nvSpPr>
              <p:spPr>
                <a:xfrm>
                  <a:off x="4909581" y="5384518"/>
                  <a:ext cx="555343" cy="1110179"/>
                </a:xfrm>
                <a:prstGeom prst="rect">
                  <a:avLst/>
                </a:prstGeom>
                <a:grp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/>
                </a:p>
              </p:txBody>
            </p:sp>
          </p:grpSp>
          <p:pic>
            <p:nvPicPr>
              <p:cNvPr id="97" name="Picture 96"/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12484" y="6086921"/>
                <a:ext cx="401449" cy="393006"/>
              </a:xfrm>
              <a:prstGeom prst="rect">
                <a:avLst/>
              </a:prstGeom>
              <a:grpFill/>
            </p:spPr>
          </p:pic>
        </p:grpSp>
        <p:sp>
          <p:nvSpPr>
            <p:cNvPr id="100" name="Rectangle 99"/>
            <p:cNvSpPr/>
            <p:nvPr/>
          </p:nvSpPr>
          <p:spPr>
            <a:xfrm>
              <a:off x="154112" y="1245105"/>
              <a:ext cx="6503543" cy="458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ctr"/>
              <a:r>
                <a:rPr lang="en-US" sz="15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&gt;4k Predetermined Medical Journals   </a:t>
              </a:r>
            </a:p>
            <a:p>
              <a:pPr algn="ctr"/>
              <a:endParaRPr lang="en-US" sz="15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339028" y="2321235"/>
              <a:ext cx="610116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Including results for </a:t>
              </a:r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American Tissue Type Culture, ATCC, </a:t>
              </a:r>
              <a:r>
                <a:rPr lang="en-US" sz="1200" dirty="0" err="1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Lonza</a:t>
              </a:r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, Cell Application, </a:t>
              </a:r>
              <a:r>
                <a:rPr lang="en-US" sz="1200" dirty="0" err="1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Coriell</a:t>
              </a:r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Biorepository, </a:t>
              </a:r>
              <a:r>
                <a:rPr lang="en-US" sz="1200" dirty="0" err="1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Coriell</a:t>
              </a:r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Cell Repository, </a:t>
              </a:r>
              <a:r>
                <a:rPr lang="en-US" sz="1200" dirty="0" err="1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Coriell</a:t>
              </a:r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Institute for Medical Research, Sigma, Sigma-Aldrich  </a:t>
              </a: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54112" y="3091480"/>
              <a:ext cx="650354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Rectangle 102"/>
            <p:cNvSpPr/>
            <p:nvPr/>
          </p:nvSpPr>
          <p:spPr>
            <a:xfrm>
              <a:off x="154114" y="640265"/>
              <a:ext cx="6503541" cy="69191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Scopus + Medline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77384" y="3162450"/>
              <a:ext cx="280486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Cell lines designations</a:t>
              </a:r>
            </a:p>
          </p:txBody>
        </p:sp>
        <p:sp>
          <p:nvSpPr>
            <p:cNvPr id="5" name="Triangle 4"/>
            <p:cNvSpPr/>
            <p:nvPr/>
          </p:nvSpPr>
          <p:spPr>
            <a:xfrm rot="10800000">
              <a:off x="199832" y="3246295"/>
              <a:ext cx="137160" cy="13716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419182" y="5306735"/>
              <a:ext cx="5806955" cy="1336754"/>
              <a:chOff x="814564" y="3762977"/>
              <a:chExt cx="5806955" cy="1336754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972597" y="3762977"/>
                <a:ext cx="180638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“Prostate cancer” 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AND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1121723" y="4048669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1260272" y="3978750"/>
                <a:ext cx="536124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err="1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VCaP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0" name="Triangle 39"/>
              <p:cNvSpPr/>
              <p:nvPr/>
            </p:nvSpPr>
            <p:spPr>
              <a:xfrm rot="10800000">
                <a:off x="814564" y="3840478"/>
                <a:ext cx="137160" cy="13716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1121723" y="4262713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260272" y="4192794"/>
                <a:ext cx="524629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VAESBJ</a:t>
                </a:r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121723" y="4458205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1260273" y="4388286"/>
                <a:ext cx="536124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PNT1A</a:t>
                </a: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1121723" y="4672249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260273" y="4602330"/>
                <a:ext cx="536124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err="1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SerBob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1120333" y="4892651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1258883" y="4822732"/>
                <a:ext cx="536263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P4E6</a:t>
                </a: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439730" y="3381968"/>
              <a:ext cx="5824669" cy="1913378"/>
              <a:chOff x="814564" y="5054747"/>
              <a:chExt cx="5824669" cy="1913378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1260271" y="5270520"/>
                <a:ext cx="511296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MDA-MB-157</a:t>
                </a: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1268829" y="5882513"/>
                <a:ext cx="511458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MDA-MB-231</a:t>
                </a:r>
              </a:p>
            </p:txBody>
          </p:sp>
          <p:grpSp>
            <p:nvGrpSpPr>
              <p:cNvPr id="6" name="Group 5"/>
              <p:cNvGrpSpPr/>
              <p:nvPr/>
            </p:nvGrpSpPr>
            <p:grpSpPr>
              <a:xfrm>
                <a:off x="814564" y="5054747"/>
                <a:ext cx="5824669" cy="1913378"/>
                <a:chOff x="814564" y="5054747"/>
                <a:chExt cx="5824669" cy="1913378"/>
              </a:xfrm>
            </p:grpSpPr>
            <p:sp>
              <p:nvSpPr>
                <p:cNvPr id="56" name="Rectangle 55"/>
                <p:cNvSpPr/>
                <p:nvPr/>
              </p:nvSpPr>
              <p:spPr>
                <a:xfrm>
                  <a:off x="972597" y="5054747"/>
                  <a:ext cx="1681383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“Breast cancer” </a:t>
                  </a:r>
                  <a:r>
                    <a:rPr lang="en-US" sz="1200" dirty="0">
                      <a:solidFill>
                        <a:schemeClr val="bg1">
                          <a:lumMod val="50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AND</a:t>
                  </a: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1121723" y="5340439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</a:p>
              </p:txBody>
            </p:sp>
            <p:sp>
              <p:nvSpPr>
                <p:cNvPr id="60" name="Triangle 59"/>
                <p:cNvSpPr/>
                <p:nvPr/>
              </p:nvSpPr>
              <p:spPr>
                <a:xfrm rot="10800000">
                  <a:off x="814564" y="5142522"/>
                  <a:ext cx="137160" cy="137160"/>
                </a:xfrm>
                <a:prstGeom prst="triangl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1121723" y="5554483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1260272" y="5484564"/>
                  <a:ext cx="5112965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MCF7</a:t>
                  </a:r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1121723" y="5749975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1260272" y="5680056"/>
                  <a:ext cx="5246299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ZR-75-1</a:t>
                  </a:r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1130280" y="5952432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1130280" y="6166476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1268829" y="6096557"/>
                  <a:ext cx="5237741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ZR-75-30</a:t>
                  </a:r>
                  <a:endPara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1130280" y="6361968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1268830" y="6292049"/>
                  <a:ext cx="5237740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T47D</a:t>
                  </a:r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1136167" y="6565553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1274717" y="6495634"/>
                  <a:ext cx="5364516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Hs578T</a:t>
                  </a:r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1136167" y="6761045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1274716" y="6691126"/>
                  <a:ext cx="5346804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Hs578BsT</a:t>
                  </a:r>
                </a:p>
              </p:txBody>
            </p:sp>
          </p:grpSp>
        </p:grpSp>
        <p:cxnSp>
          <p:nvCxnSpPr>
            <p:cNvPr id="86" name="Straight Connector 85"/>
            <p:cNvCxnSpPr/>
            <p:nvPr/>
          </p:nvCxnSpPr>
          <p:spPr>
            <a:xfrm>
              <a:off x="2372622" y="3091480"/>
              <a:ext cx="0" cy="375111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2371231" y="3210797"/>
              <a:ext cx="4214503" cy="29700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28600" indent="-228600">
                <a:buFont typeface="+mj-lt"/>
                <a:buAutoNum type="arabicPeriod"/>
              </a:pPr>
              <a:r>
                <a:rPr lang="en-US" sz="1100" dirty="0" err="1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Keydar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, I., et al. "Establishment and characterization of a cell line of human breast carcinoma origin." </a:t>
              </a:r>
              <a:r>
                <a:rPr lang="en-US" sz="1100" i="1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European Journal of Cancer (1965)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 15.5 (1979): 659-670.</a:t>
              </a:r>
            </a:p>
            <a:p>
              <a:pPr marL="228600" indent="-228600">
                <a:buFont typeface="+mj-lt"/>
                <a:buAutoNum type="arabicPeriod"/>
              </a:pPr>
              <a:endPara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endPara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endPara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Soule, H. D., et al. "A human cell line from a pleural effusion derived from a breast carcinoma." </a:t>
              </a:r>
              <a:r>
                <a:rPr lang="en-US" sz="1100" i="1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Journal of the National Cancer Institute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 51.5 (1973): 1409-1416.</a:t>
              </a:r>
            </a:p>
            <a:p>
              <a:pPr marL="228600" indent="-228600">
                <a:buFont typeface="+mj-lt"/>
                <a:buAutoNum type="arabicPeriod"/>
              </a:pPr>
              <a:endPara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endPara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endPara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Hirano, Toshihiko, </a:t>
              </a:r>
              <a:r>
                <a:rPr lang="en-US" sz="1100" dirty="0" err="1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Kitaro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Oka, and </a:t>
              </a:r>
              <a:r>
                <a:rPr lang="en-US" sz="1100" dirty="0" err="1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Mitsuo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sz="1100" dirty="0" err="1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Akiba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. "</a:t>
              </a:r>
              <a:r>
                <a:rPr lang="en-US" sz="1100" dirty="0" err="1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Antiproliferative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effects of synthetic and naturally occurring flavonoids on tumor cells of the human breast carcinoma cell line, ZR-75-1." </a:t>
              </a:r>
              <a:r>
                <a:rPr lang="en-US" sz="1100" i="1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Research communications in chemical pathology and pharmacology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 64.1 (1989): 69-78.</a:t>
              </a:r>
            </a:p>
          </p:txBody>
        </p:sp>
        <p:sp>
          <p:nvSpPr>
            <p:cNvPr id="12" name="Pentagon 11"/>
            <p:cNvSpPr/>
            <p:nvPr/>
          </p:nvSpPr>
          <p:spPr>
            <a:xfrm>
              <a:off x="4609688" y="3840966"/>
              <a:ext cx="1596958" cy="363791"/>
            </a:xfrm>
            <a:prstGeom prst="homePlate">
              <a:avLst>
                <a:gd name="adj" fmla="val 50945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MDA-MA-157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1204" y="3867207"/>
              <a:ext cx="309687" cy="309687"/>
            </a:xfrm>
            <a:prstGeom prst="rect">
              <a:avLst/>
            </a:prstGeom>
          </p:spPr>
        </p:pic>
        <p:sp>
          <p:nvSpPr>
            <p:cNvPr id="105" name="Pentagon 104"/>
            <p:cNvSpPr/>
            <p:nvPr/>
          </p:nvSpPr>
          <p:spPr>
            <a:xfrm>
              <a:off x="4609688" y="4825851"/>
              <a:ext cx="1596958" cy="363791"/>
            </a:xfrm>
            <a:prstGeom prst="homePlate">
              <a:avLst>
                <a:gd name="adj" fmla="val 50945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MCF7</a:t>
              </a:r>
            </a:p>
          </p:txBody>
        </p:sp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1204" y="4852092"/>
              <a:ext cx="309687" cy="309687"/>
            </a:xfrm>
            <a:prstGeom prst="rect">
              <a:avLst/>
            </a:prstGeom>
          </p:spPr>
        </p:pic>
        <p:sp>
          <p:nvSpPr>
            <p:cNvPr id="107" name="Pentagon 106"/>
            <p:cNvSpPr/>
            <p:nvPr/>
          </p:nvSpPr>
          <p:spPr>
            <a:xfrm>
              <a:off x="4609688" y="6183310"/>
              <a:ext cx="1596958" cy="363791"/>
            </a:xfrm>
            <a:prstGeom prst="homePlate">
              <a:avLst>
                <a:gd name="adj" fmla="val 50945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ZR-75-1</a:t>
              </a:r>
            </a:p>
          </p:txBody>
        </p:sp>
        <p:pic>
          <p:nvPicPr>
            <p:cNvPr id="108" name="Picture 10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1204" y="6209551"/>
              <a:ext cx="309687" cy="3096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1399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154113" y="10274"/>
            <a:ext cx="6503542" cy="5909011"/>
          </a:xfrm>
          <a:prstGeom prst="roundRect">
            <a:avLst>
              <a:gd name="adj" fmla="val 1282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87658" y="178733"/>
            <a:ext cx="137160" cy="13716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70880" y="178733"/>
            <a:ext cx="137160" cy="137160"/>
          </a:xfrm>
          <a:prstGeom prst="ellipse">
            <a:avLst/>
          </a:prstGeom>
          <a:solidFill>
            <a:srgbClr val="FFFF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64376" y="178733"/>
            <a:ext cx="137160" cy="137160"/>
          </a:xfrm>
          <a:prstGeom prst="ellipse">
            <a:avLst/>
          </a:prstGeom>
          <a:solidFill>
            <a:srgbClr val="92D05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58"/>
          <p:cNvSpPr/>
          <p:nvPr/>
        </p:nvSpPr>
        <p:spPr>
          <a:xfrm>
            <a:off x="938378" y="135603"/>
            <a:ext cx="1335204" cy="663749"/>
          </a:xfrm>
          <a:prstGeom prst="roundRect">
            <a:avLst>
              <a:gd name="adj" fmla="val 28685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1191803" y="231814"/>
            <a:ext cx="915124" cy="880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Journals</a:t>
            </a:r>
          </a:p>
        </p:txBody>
      </p:sp>
      <p:sp>
        <p:nvSpPr>
          <p:cNvPr id="62" name="Oval 61"/>
          <p:cNvSpPr/>
          <p:nvPr/>
        </p:nvSpPr>
        <p:spPr>
          <a:xfrm>
            <a:off x="1018150" y="175277"/>
            <a:ext cx="201168" cy="201168"/>
          </a:xfrm>
          <a:prstGeom prst="ellips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1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2272656" y="135603"/>
            <a:ext cx="1335204" cy="663749"/>
          </a:xfrm>
          <a:prstGeom prst="roundRect">
            <a:avLst>
              <a:gd name="adj" fmla="val 28685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9" name="Rectangle 38"/>
          <p:cNvSpPr/>
          <p:nvPr/>
        </p:nvSpPr>
        <p:spPr>
          <a:xfrm>
            <a:off x="2546275" y="231814"/>
            <a:ext cx="915124" cy="880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Supplier</a:t>
            </a:r>
          </a:p>
        </p:txBody>
      </p:sp>
      <p:sp>
        <p:nvSpPr>
          <p:cNvPr id="41" name="Oval 40"/>
          <p:cNvSpPr/>
          <p:nvPr/>
        </p:nvSpPr>
        <p:spPr>
          <a:xfrm>
            <a:off x="2372622" y="175277"/>
            <a:ext cx="201168" cy="201168"/>
          </a:xfrm>
          <a:prstGeom prst="ellips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2</a:t>
            </a:r>
          </a:p>
        </p:txBody>
      </p:sp>
      <p:sp>
        <p:nvSpPr>
          <p:cNvPr id="73" name="Rounded Rectangle 72"/>
          <p:cNvSpPr/>
          <p:nvPr/>
        </p:nvSpPr>
        <p:spPr>
          <a:xfrm>
            <a:off x="3606228" y="135603"/>
            <a:ext cx="1335204" cy="663749"/>
          </a:xfrm>
          <a:prstGeom prst="roundRect">
            <a:avLst>
              <a:gd name="adj" fmla="val 28685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3872936" y="237103"/>
            <a:ext cx="1059952" cy="77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Keyword</a:t>
            </a:r>
          </a:p>
        </p:txBody>
      </p:sp>
      <p:sp>
        <p:nvSpPr>
          <p:cNvPr id="76" name="Oval 75"/>
          <p:cNvSpPr/>
          <p:nvPr/>
        </p:nvSpPr>
        <p:spPr>
          <a:xfrm>
            <a:off x="3699283" y="175277"/>
            <a:ext cx="201168" cy="201168"/>
          </a:xfrm>
          <a:prstGeom prst="ellips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3</a:t>
            </a:r>
          </a:p>
        </p:txBody>
      </p:sp>
      <p:sp>
        <p:nvSpPr>
          <p:cNvPr id="80" name="Rounded Rectangle 79"/>
          <p:cNvSpPr/>
          <p:nvPr/>
        </p:nvSpPr>
        <p:spPr>
          <a:xfrm>
            <a:off x="154113" y="483509"/>
            <a:ext cx="6503542" cy="641279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0" name="Group 89"/>
          <p:cNvGrpSpPr/>
          <p:nvPr/>
        </p:nvGrpSpPr>
        <p:grpSpPr>
          <a:xfrm>
            <a:off x="4217867" y="134824"/>
            <a:ext cx="2295950" cy="846971"/>
            <a:chOff x="604443" y="704101"/>
            <a:chExt cx="1572357" cy="846971"/>
          </a:xfrm>
        </p:grpSpPr>
        <p:sp>
          <p:nvSpPr>
            <p:cNvPr id="91" name="Rounded Rectangle 90"/>
            <p:cNvSpPr/>
            <p:nvPr/>
          </p:nvSpPr>
          <p:spPr>
            <a:xfrm>
              <a:off x="1099334" y="704101"/>
              <a:ext cx="914400" cy="663749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ounded Rectangle 91"/>
            <p:cNvSpPr/>
            <p:nvPr/>
          </p:nvSpPr>
          <p:spPr>
            <a:xfrm>
              <a:off x="604443" y="1066797"/>
              <a:ext cx="1572357" cy="484275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Rectangle 92"/>
          <p:cNvSpPr/>
          <p:nvPr/>
        </p:nvSpPr>
        <p:spPr>
          <a:xfrm>
            <a:off x="5174759" y="243665"/>
            <a:ext cx="1160624" cy="850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Cell line</a:t>
            </a:r>
          </a:p>
        </p:txBody>
      </p:sp>
      <p:sp>
        <p:nvSpPr>
          <p:cNvPr id="94" name="Oval 93"/>
          <p:cNvSpPr/>
          <p:nvPr/>
        </p:nvSpPr>
        <p:spPr>
          <a:xfrm>
            <a:off x="5031928" y="181840"/>
            <a:ext cx="201168" cy="201168"/>
          </a:xfrm>
          <a:prstGeom prst="ellips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4</a:t>
            </a:r>
          </a:p>
        </p:txBody>
      </p:sp>
      <p:grpSp>
        <p:nvGrpSpPr>
          <p:cNvPr id="95" name="Group 94"/>
          <p:cNvGrpSpPr/>
          <p:nvPr/>
        </p:nvGrpSpPr>
        <p:grpSpPr>
          <a:xfrm>
            <a:off x="339028" y="1627900"/>
            <a:ext cx="6174786" cy="555196"/>
            <a:chOff x="154095" y="5990872"/>
            <a:chExt cx="6174786" cy="555196"/>
          </a:xfrm>
          <a:solidFill>
            <a:schemeClr val="accent1">
              <a:lumMod val="40000"/>
              <a:lumOff val="60000"/>
            </a:schemeClr>
          </a:solidFill>
        </p:grpSpPr>
        <p:grpSp>
          <p:nvGrpSpPr>
            <p:cNvPr id="96" name="Group 95"/>
            <p:cNvGrpSpPr/>
            <p:nvPr/>
          </p:nvGrpSpPr>
          <p:grpSpPr>
            <a:xfrm>
              <a:off x="154095" y="5990872"/>
              <a:ext cx="6174786" cy="555196"/>
              <a:chOff x="167097" y="5384518"/>
              <a:chExt cx="5297827" cy="1110179"/>
            </a:xfrm>
            <a:grpFill/>
          </p:grpSpPr>
          <p:sp>
            <p:nvSpPr>
              <p:cNvPr id="98" name="Rectangle 97"/>
              <p:cNvSpPr/>
              <p:nvPr/>
            </p:nvSpPr>
            <p:spPr>
              <a:xfrm>
                <a:off x="167097" y="5384518"/>
                <a:ext cx="4742484" cy="1110177"/>
              </a:xfrm>
              <a:prstGeom prst="rect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600" dirty="0">
                    <a:solidFill>
                      <a:schemeClr val="bg1">
                        <a:lumMod val="50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Commercial Cell Supplier in the US </a:t>
                </a:r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4909581" y="5384518"/>
                <a:ext cx="555343" cy="1110179"/>
              </a:xfrm>
              <a:prstGeom prst="rect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/>
              </a:p>
            </p:txBody>
          </p:sp>
        </p:grpSp>
        <p:pic>
          <p:nvPicPr>
            <p:cNvPr id="97" name="Picture 96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12484" y="6086921"/>
              <a:ext cx="401449" cy="393006"/>
            </a:xfrm>
            <a:prstGeom prst="rect">
              <a:avLst/>
            </a:prstGeom>
            <a:grpFill/>
          </p:spPr>
        </p:pic>
      </p:grpSp>
      <p:sp>
        <p:nvSpPr>
          <p:cNvPr id="100" name="Rectangle 99"/>
          <p:cNvSpPr/>
          <p:nvPr/>
        </p:nvSpPr>
        <p:spPr>
          <a:xfrm>
            <a:off x="154112" y="1245105"/>
            <a:ext cx="6503543" cy="45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&gt;4k Predetermined Medical Journals   </a:t>
            </a:r>
          </a:p>
          <a:p>
            <a:pPr algn="ctr"/>
            <a:endParaRPr lang="en-US" sz="1500" dirty="0">
              <a:solidFill>
                <a:schemeClr val="accent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339028" y="2321235"/>
            <a:ext cx="61011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Including results for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American Tissue Type Culture, ATCC,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Lonza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, Cell Application,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 Biorepository,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 Cell Repository,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 Institute for Medical Research, Sigma, Sigma-Aldrich  </a:t>
            </a:r>
          </a:p>
        </p:txBody>
      </p:sp>
      <p:cxnSp>
        <p:nvCxnSpPr>
          <p:cNvPr id="102" name="Straight Connector 101"/>
          <p:cNvCxnSpPr/>
          <p:nvPr/>
        </p:nvCxnSpPr>
        <p:spPr>
          <a:xfrm>
            <a:off x="154112" y="3091480"/>
            <a:ext cx="650354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>
            <a:off x="154114" y="640265"/>
            <a:ext cx="6503541" cy="691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Scopus + Medline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77384" y="3162450"/>
            <a:ext cx="28048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Cell lines designations</a:t>
            </a:r>
          </a:p>
        </p:txBody>
      </p:sp>
      <p:sp>
        <p:nvSpPr>
          <p:cNvPr id="5" name="Triangle 4"/>
          <p:cNvSpPr/>
          <p:nvPr/>
        </p:nvSpPr>
        <p:spPr>
          <a:xfrm rot="10800000">
            <a:off x="199832" y="3246295"/>
            <a:ext cx="137160" cy="137160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grpSp>
        <p:nvGrpSpPr>
          <p:cNvPr id="8" name="Group 7"/>
          <p:cNvGrpSpPr/>
          <p:nvPr/>
        </p:nvGrpSpPr>
        <p:grpSpPr>
          <a:xfrm>
            <a:off x="419182" y="5306735"/>
            <a:ext cx="5806955" cy="1336754"/>
            <a:chOff x="814564" y="3762977"/>
            <a:chExt cx="5806955" cy="1336754"/>
          </a:xfrm>
        </p:grpSpPr>
        <p:sp>
          <p:nvSpPr>
            <p:cNvPr id="34" name="Rectangle 33"/>
            <p:cNvSpPr/>
            <p:nvPr/>
          </p:nvSpPr>
          <p:spPr>
            <a:xfrm>
              <a:off x="972597" y="3762977"/>
              <a:ext cx="180638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“Prostate cancer”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AND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121723" y="4048669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260272" y="3978750"/>
              <a:ext cx="536124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err="1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VCaP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0" name="Triangle 39"/>
            <p:cNvSpPr/>
            <p:nvPr/>
          </p:nvSpPr>
          <p:spPr>
            <a:xfrm rot="10800000">
              <a:off x="814564" y="3840478"/>
              <a:ext cx="137160" cy="13716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121723" y="4262713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260272" y="4192794"/>
              <a:ext cx="524629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VAESBJ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1121723" y="4458205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260273" y="4388286"/>
              <a:ext cx="536124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PNT1A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121723" y="4672249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260273" y="4602330"/>
              <a:ext cx="536124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err="1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SerBob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333" y="4892651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258883" y="4822732"/>
              <a:ext cx="536263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P4E6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39730" y="3381968"/>
            <a:ext cx="5824669" cy="1913378"/>
            <a:chOff x="814564" y="5054747"/>
            <a:chExt cx="5824669" cy="1913378"/>
          </a:xfrm>
        </p:grpSpPr>
        <p:sp>
          <p:nvSpPr>
            <p:cNvPr id="58" name="Rectangle 57"/>
            <p:cNvSpPr/>
            <p:nvPr/>
          </p:nvSpPr>
          <p:spPr>
            <a:xfrm>
              <a:off x="1260271" y="5270520"/>
              <a:ext cx="511296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MDA-MB-157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1268829" y="5882513"/>
              <a:ext cx="511458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MDA-MB-231</a:t>
              </a: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814564" y="5054747"/>
              <a:ext cx="5824669" cy="1913378"/>
              <a:chOff x="814564" y="5054747"/>
              <a:chExt cx="5824669" cy="1913378"/>
            </a:xfrm>
          </p:grpSpPr>
          <p:sp>
            <p:nvSpPr>
              <p:cNvPr id="56" name="Rectangle 55"/>
              <p:cNvSpPr/>
              <p:nvPr/>
            </p:nvSpPr>
            <p:spPr>
              <a:xfrm>
                <a:off x="972597" y="5054747"/>
                <a:ext cx="1681383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“Breast cancer” 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AND</a:t>
                </a: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1121723" y="5340439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60" name="Triangle 59"/>
              <p:cNvSpPr/>
              <p:nvPr/>
            </p:nvSpPr>
            <p:spPr>
              <a:xfrm rot="10800000">
                <a:off x="814564" y="5142522"/>
                <a:ext cx="137160" cy="13716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1121723" y="5554483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1260272" y="5484564"/>
                <a:ext cx="511296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MCF7</a:t>
                </a: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1121723" y="5749975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1260272" y="5680056"/>
                <a:ext cx="524629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ZR-75-1</a:t>
                </a: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1130280" y="5952432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1130280" y="6166476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1268829" y="6096557"/>
                <a:ext cx="5237741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ZR-75-30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1130280" y="6361968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1268830" y="6292049"/>
                <a:ext cx="5237740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T47D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136167" y="6565553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1274717" y="6495634"/>
                <a:ext cx="536451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Hs578T</a:t>
                </a: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1136167" y="6761045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1274716" y="6691126"/>
                <a:ext cx="5346804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Hs578BsT</a:t>
                </a:r>
              </a:p>
            </p:txBody>
          </p:sp>
        </p:grpSp>
      </p:grpSp>
      <p:cxnSp>
        <p:nvCxnSpPr>
          <p:cNvPr id="86" name="Straight Connector 85"/>
          <p:cNvCxnSpPr/>
          <p:nvPr/>
        </p:nvCxnSpPr>
        <p:spPr>
          <a:xfrm>
            <a:off x="2372622" y="3091480"/>
            <a:ext cx="0" cy="37511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/>
          <p:cNvSpPr/>
          <p:nvPr/>
        </p:nvSpPr>
        <p:spPr>
          <a:xfrm>
            <a:off x="2371231" y="3210797"/>
            <a:ext cx="4214503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Keydar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, I., et al. "Establishment and characterization of a cell line of human breast carcinoma origin." </a:t>
            </a:r>
            <a:r>
              <a:rPr lang="en-US" sz="11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European Journal of Cancer (1965)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 15.5 (1979): 659-670.</a:t>
            </a:r>
          </a:p>
          <a:p>
            <a:pPr marL="228600" indent="-228600">
              <a:buFont typeface="+mj-lt"/>
              <a:buAutoNum type="arabicPeriod"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Soule, H. D., et al. "A human cell line from a pleural effusion derived from a breast carcinoma." </a:t>
            </a:r>
            <a:r>
              <a:rPr lang="en-US" sz="11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Journal of the National Cancer Institute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 51.5 (1973): 1409-1416.</a:t>
            </a:r>
          </a:p>
          <a:p>
            <a:pPr marL="228600" indent="-228600">
              <a:buFont typeface="+mj-lt"/>
              <a:buAutoNum type="arabicPeriod"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Hirano, Toshihiko, 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Kitaro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Oka, and 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Mitsuo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Akiba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. "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Antiproliferative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effects of synthetic and naturally occurring flavonoids on tumor cells of the human breast carcinoma cell line, ZR-75-1." </a:t>
            </a:r>
            <a:r>
              <a:rPr lang="en-US" sz="11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Research communications in chemical pathology and pharmacology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 64.1 (1989): 69-78.</a:t>
            </a:r>
          </a:p>
        </p:txBody>
      </p:sp>
      <p:sp>
        <p:nvSpPr>
          <p:cNvPr id="12" name="Pentagon 11"/>
          <p:cNvSpPr/>
          <p:nvPr/>
        </p:nvSpPr>
        <p:spPr>
          <a:xfrm>
            <a:off x="4609688" y="3840966"/>
            <a:ext cx="1596958" cy="363791"/>
          </a:xfrm>
          <a:prstGeom prst="homePlate">
            <a:avLst>
              <a:gd name="adj" fmla="val 50945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MDA-MA-157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204" y="3867207"/>
            <a:ext cx="309687" cy="309687"/>
          </a:xfrm>
          <a:prstGeom prst="rect">
            <a:avLst/>
          </a:prstGeom>
        </p:spPr>
      </p:pic>
      <p:sp>
        <p:nvSpPr>
          <p:cNvPr id="105" name="Pentagon 104"/>
          <p:cNvSpPr/>
          <p:nvPr/>
        </p:nvSpPr>
        <p:spPr>
          <a:xfrm>
            <a:off x="4609688" y="4825851"/>
            <a:ext cx="1596958" cy="363791"/>
          </a:xfrm>
          <a:prstGeom prst="homePlate">
            <a:avLst>
              <a:gd name="adj" fmla="val 50945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MCF7</a:t>
            </a:r>
          </a:p>
        </p:txBody>
      </p:sp>
      <p:pic>
        <p:nvPicPr>
          <p:cNvPr id="106" name="Picture 10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204" y="4852092"/>
            <a:ext cx="309687" cy="309687"/>
          </a:xfrm>
          <a:prstGeom prst="rect">
            <a:avLst/>
          </a:prstGeom>
        </p:spPr>
      </p:pic>
      <p:sp>
        <p:nvSpPr>
          <p:cNvPr id="107" name="Pentagon 106"/>
          <p:cNvSpPr/>
          <p:nvPr/>
        </p:nvSpPr>
        <p:spPr>
          <a:xfrm>
            <a:off x="4609688" y="6183310"/>
            <a:ext cx="1596958" cy="363791"/>
          </a:xfrm>
          <a:prstGeom prst="homePlate">
            <a:avLst>
              <a:gd name="adj" fmla="val 50945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ZR-75-1</a:t>
            </a:r>
          </a:p>
        </p:txBody>
      </p:sp>
      <p:pic>
        <p:nvPicPr>
          <p:cNvPr id="108" name="Picture 1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204" y="6209551"/>
            <a:ext cx="309687" cy="30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88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 104"/>
          <p:cNvSpPr/>
          <p:nvPr/>
        </p:nvSpPr>
        <p:spPr>
          <a:xfrm>
            <a:off x="236306" y="639994"/>
            <a:ext cx="8013841" cy="47744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500">
                <a:solidFill>
                  <a:schemeClr val="accent5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Scopus </a:t>
            </a:r>
            <a:r>
              <a:rPr lang="en-US" sz="1500" dirty="0">
                <a:solidFill>
                  <a:schemeClr val="accent5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and Medline 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355347" y="945222"/>
            <a:ext cx="7802332" cy="43973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500" dirty="0">
                <a:solidFill>
                  <a:schemeClr val="accent5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&gt;4k Medical Journals 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6344295" y="1027414"/>
            <a:ext cx="1782561" cy="42945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THREE OF ANY ONE</a:t>
            </a:r>
          </a:p>
        </p:txBody>
      </p:sp>
      <p:sp>
        <p:nvSpPr>
          <p:cNvPr id="149" name="Rounded Rectangle 148"/>
          <p:cNvSpPr/>
          <p:nvPr/>
        </p:nvSpPr>
        <p:spPr>
          <a:xfrm>
            <a:off x="3780891" y="2156716"/>
            <a:ext cx="1571948" cy="390418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/>
              <a:t>“Breast cancer”</a:t>
            </a:r>
          </a:p>
        </p:txBody>
      </p:sp>
      <p:sp>
        <p:nvSpPr>
          <p:cNvPr id="150" name="Double Brace 149"/>
          <p:cNvSpPr/>
          <p:nvPr/>
        </p:nvSpPr>
        <p:spPr>
          <a:xfrm>
            <a:off x="6452171" y="1252590"/>
            <a:ext cx="1602769" cy="2198670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1" name="Group 150"/>
          <p:cNvGrpSpPr/>
          <p:nvPr/>
        </p:nvGrpSpPr>
        <p:grpSpPr>
          <a:xfrm>
            <a:off x="6646952" y="1294326"/>
            <a:ext cx="1213206" cy="2115198"/>
            <a:chOff x="3657600" y="-60367"/>
            <a:chExt cx="1213206" cy="2867781"/>
          </a:xfrm>
        </p:grpSpPr>
        <p:sp>
          <p:nvSpPr>
            <p:cNvPr id="152" name="Rounded Rectangle 151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MDA-MB-231</a:t>
              </a:r>
            </a:p>
          </p:txBody>
        </p:sp>
        <p:sp>
          <p:nvSpPr>
            <p:cNvPr id="153" name="Rounded Rectangle 152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MCF-7</a:t>
              </a:r>
            </a:p>
          </p:txBody>
        </p:sp>
        <p:sp>
          <p:nvSpPr>
            <p:cNvPr id="154" name="Rounded Rectangle 153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T47D</a:t>
              </a:r>
            </a:p>
          </p:txBody>
        </p:sp>
        <p:sp>
          <p:nvSpPr>
            <p:cNvPr id="155" name="Rounded Rectangle 154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MDA-MB-157</a:t>
              </a:r>
            </a:p>
          </p:txBody>
        </p:sp>
        <p:sp>
          <p:nvSpPr>
            <p:cNvPr id="156" name="Rounded Rectangle 155"/>
            <p:cNvSpPr/>
            <p:nvPr/>
          </p:nvSpPr>
          <p:spPr>
            <a:xfrm>
              <a:off x="3657600" y="2144729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ZR-75-1</a:t>
              </a:r>
            </a:p>
          </p:txBody>
        </p:sp>
        <p:sp>
          <p:nvSpPr>
            <p:cNvPr id="157" name="Rounded Rectangle 156"/>
            <p:cNvSpPr/>
            <p:nvPr/>
          </p:nvSpPr>
          <p:spPr>
            <a:xfrm>
              <a:off x="3657600" y="250946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ZR-75-30</a:t>
              </a:r>
            </a:p>
          </p:txBody>
        </p:sp>
        <p:sp>
          <p:nvSpPr>
            <p:cNvPr id="158" name="Rounded Rectangle 157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Hs578T</a:t>
              </a:r>
            </a:p>
          </p:txBody>
        </p:sp>
        <p:sp>
          <p:nvSpPr>
            <p:cNvPr id="159" name="Rounded Rectangle 158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Hs578BsT</a:t>
              </a:r>
            </a:p>
          </p:txBody>
        </p:sp>
      </p:grpSp>
      <p:cxnSp>
        <p:nvCxnSpPr>
          <p:cNvPr id="160" name="Straight Arrow Connector 159"/>
          <p:cNvCxnSpPr/>
          <p:nvPr/>
        </p:nvCxnSpPr>
        <p:spPr>
          <a:xfrm>
            <a:off x="5352839" y="2351925"/>
            <a:ext cx="1099331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Rounded Rectangle 160"/>
          <p:cNvSpPr/>
          <p:nvPr/>
        </p:nvSpPr>
        <p:spPr>
          <a:xfrm>
            <a:off x="3780891" y="4209088"/>
            <a:ext cx="1571948" cy="390418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/>
              <a:t>“Prostate”</a:t>
            </a:r>
          </a:p>
        </p:txBody>
      </p:sp>
      <p:sp>
        <p:nvSpPr>
          <p:cNvPr id="162" name="Double Brace 161"/>
          <p:cNvSpPr/>
          <p:nvPr/>
        </p:nvSpPr>
        <p:spPr>
          <a:xfrm>
            <a:off x="6452170" y="3602909"/>
            <a:ext cx="1602769" cy="1618900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3" name="Group 162"/>
          <p:cNvGrpSpPr/>
          <p:nvPr/>
        </p:nvGrpSpPr>
        <p:grpSpPr>
          <a:xfrm>
            <a:off x="6646951" y="3624097"/>
            <a:ext cx="1213206" cy="1577164"/>
            <a:chOff x="3657600" y="-60367"/>
            <a:chExt cx="1213206" cy="2138315"/>
          </a:xfrm>
        </p:grpSpPr>
        <p:sp>
          <p:nvSpPr>
            <p:cNvPr id="164" name="Rounded Rectangle 163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latin typeface="Arial" charset="0"/>
                  <a:ea typeface="Arial" charset="0"/>
                  <a:cs typeface="Arial" charset="0"/>
                </a:rPr>
                <a:t>VCaP</a:t>
              </a:r>
              <a:endParaRPr lang="en-US" sz="11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5" name="Rounded Rectangle 164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MCF-7</a:t>
              </a:r>
            </a:p>
          </p:txBody>
        </p:sp>
        <p:sp>
          <p:nvSpPr>
            <p:cNvPr id="166" name="Rounded Rectangle 165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VAESBJ</a:t>
              </a:r>
            </a:p>
          </p:txBody>
        </p:sp>
        <p:sp>
          <p:nvSpPr>
            <p:cNvPr id="167" name="Rounded Rectangle 166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latin typeface="Arial" charset="0"/>
                  <a:ea typeface="Arial" charset="0"/>
                  <a:cs typeface="Arial" charset="0"/>
                </a:rPr>
                <a:t>SerBob</a:t>
              </a:r>
              <a:endParaRPr lang="en-US" sz="11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8" name="Rounded Rectangle 167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PNT1A</a:t>
              </a:r>
            </a:p>
          </p:txBody>
        </p:sp>
        <p:sp>
          <p:nvSpPr>
            <p:cNvPr id="169" name="Rounded Rectangle 168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latin typeface="Arial" charset="0"/>
                  <a:ea typeface="Arial" charset="0"/>
                  <a:cs typeface="Arial" charset="0"/>
                </a:rPr>
                <a:t>P4E6</a:t>
              </a:r>
            </a:p>
          </p:txBody>
        </p:sp>
      </p:grpSp>
      <p:cxnSp>
        <p:nvCxnSpPr>
          <p:cNvPr id="170" name="Straight Arrow Connector 169"/>
          <p:cNvCxnSpPr/>
          <p:nvPr/>
        </p:nvCxnSpPr>
        <p:spPr>
          <a:xfrm flipH="1" flipV="1">
            <a:off x="4566865" y="2547134"/>
            <a:ext cx="1" cy="75331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/>
          <p:nvPr/>
        </p:nvCxnSpPr>
        <p:spPr>
          <a:xfrm flipH="1">
            <a:off x="4566865" y="3452853"/>
            <a:ext cx="1" cy="75623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Rounded Rectangle 171"/>
          <p:cNvSpPr/>
          <p:nvPr/>
        </p:nvSpPr>
        <p:spPr>
          <a:xfrm>
            <a:off x="4376792" y="3290179"/>
            <a:ext cx="426378" cy="190650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OR</a:t>
            </a:r>
            <a:endParaRPr lang="en-US" sz="1200" dirty="0"/>
          </a:p>
        </p:txBody>
      </p:sp>
      <p:cxnSp>
        <p:nvCxnSpPr>
          <p:cNvPr id="173" name="Straight Arrow Connector 172"/>
          <p:cNvCxnSpPr/>
          <p:nvPr/>
        </p:nvCxnSpPr>
        <p:spPr>
          <a:xfrm>
            <a:off x="3708972" y="3376399"/>
            <a:ext cx="676656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Double Brace 173"/>
          <p:cNvSpPr/>
          <p:nvPr/>
        </p:nvSpPr>
        <p:spPr>
          <a:xfrm>
            <a:off x="2090792" y="2228636"/>
            <a:ext cx="1602769" cy="2312542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ounded Rectangle 174"/>
          <p:cNvSpPr/>
          <p:nvPr/>
        </p:nvSpPr>
        <p:spPr>
          <a:xfrm>
            <a:off x="2236340" y="2302408"/>
            <a:ext cx="1328793" cy="365760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rial" charset="0"/>
                <a:ea typeface="Arial" charset="0"/>
                <a:cs typeface="Arial" charset="0"/>
              </a:rPr>
              <a:t>American Tissue </a:t>
            </a:r>
            <a:r>
              <a:rPr lang="en-US" sz="1100">
                <a:latin typeface="Arial" charset="0"/>
                <a:ea typeface="Arial" charset="0"/>
                <a:cs typeface="Arial" charset="0"/>
              </a:rPr>
              <a:t>Type Culture</a:t>
            </a:r>
            <a:endParaRPr lang="en-US" sz="11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6" name="Rounded Rectangle 175"/>
          <p:cNvSpPr/>
          <p:nvPr/>
        </p:nvSpPr>
        <p:spPr>
          <a:xfrm>
            <a:off x="2236340" y="2708452"/>
            <a:ext cx="1328793" cy="219456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rial" charset="0"/>
                <a:ea typeface="Arial" charset="0"/>
                <a:cs typeface="Arial" charset="0"/>
              </a:rPr>
              <a:t>ATCC</a:t>
            </a:r>
          </a:p>
        </p:txBody>
      </p:sp>
      <p:sp>
        <p:nvSpPr>
          <p:cNvPr id="177" name="Rounded Rectangle 176"/>
          <p:cNvSpPr/>
          <p:nvPr/>
        </p:nvSpPr>
        <p:spPr>
          <a:xfrm>
            <a:off x="2236340" y="2980599"/>
            <a:ext cx="1328793" cy="219456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latin typeface="Arial" charset="0"/>
                <a:ea typeface="Arial" charset="0"/>
                <a:cs typeface="Arial" charset="0"/>
              </a:rPr>
              <a:t>Lonza</a:t>
            </a:r>
            <a:endParaRPr lang="en-US" sz="11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8" name="Rounded Rectangle 177"/>
          <p:cNvSpPr/>
          <p:nvPr/>
        </p:nvSpPr>
        <p:spPr>
          <a:xfrm>
            <a:off x="2236340" y="3271647"/>
            <a:ext cx="1328793" cy="219456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rial" charset="0"/>
                <a:ea typeface="Arial" charset="0"/>
                <a:cs typeface="Arial" charset="0"/>
              </a:rPr>
              <a:t>Cell Application </a:t>
            </a:r>
          </a:p>
        </p:txBody>
      </p:sp>
      <p:sp>
        <p:nvSpPr>
          <p:cNvPr id="179" name="Rounded Rectangle 178"/>
          <p:cNvSpPr/>
          <p:nvPr/>
        </p:nvSpPr>
        <p:spPr>
          <a:xfrm>
            <a:off x="2236340" y="3543794"/>
            <a:ext cx="1328793" cy="365760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100" dirty="0">
                <a:latin typeface="Arial" charset="0"/>
                <a:ea typeface="Arial" charset="0"/>
                <a:cs typeface="Arial" charset="0"/>
              </a:rPr>
              <a:t> Biorepository </a:t>
            </a:r>
          </a:p>
        </p:txBody>
      </p:sp>
      <p:sp>
        <p:nvSpPr>
          <p:cNvPr id="180" name="Rounded Rectangle 179"/>
          <p:cNvSpPr/>
          <p:nvPr/>
        </p:nvSpPr>
        <p:spPr>
          <a:xfrm>
            <a:off x="2236340" y="3937217"/>
            <a:ext cx="1328793" cy="219456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100" dirty="0">
                <a:latin typeface="Arial" charset="0"/>
                <a:ea typeface="Arial" charset="0"/>
                <a:cs typeface="Arial" charset="0"/>
              </a:rPr>
              <a:t> Institute</a:t>
            </a:r>
          </a:p>
        </p:txBody>
      </p:sp>
      <p:sp>
        <p:nvSpPr>
          <p:cNvPr id="181" name="Rounded Rectangle 180"/>
          <p:cNvSpPr/>
          <p:nvPr/>
        </p:nvSpPr>
        <p:spPr>
          <a:xfrm>
            <a:off x="2236340" y="4215489"/>
            <a:ext cx="1328793" cy="219456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rial" charset="0"/>
                <a:ea typeface="Arial" charset="0"/>
                <a:cs typeface="Arial" charset="0"/>
              </a:rPr>
              <a:t>Sigma</a:t>
            </a:r>
          </a:p>
        </p:txBody>
      </p:sp>
      <p:cxnSp>
        <p:nvCxnSpPr>
          <p:cNvPr id="182" name="Straight Arrow Connector 181"/>
          <p:cNvCxnSpPr/>
          <p:nvPr/>
        </p:nvCxnSpPr>
        <p:spPr>
          <a:xfrm>
            <a:off x="1320229" y="3393739"/>
            <a:ext cx="770563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Rounded Rectangle 182"/>
          <p:cNvSpPr/>
          <p:nvPr/>
        </p:nvSpPr>
        <p:spPr>
          <a:xfrm>
            <a:off x="681518" y="2823252"/>
            <a:ext cx="1188720" cy="1143000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/>
              <a:t>Cell line supplier in US </a:t>
            </a:r>
            <a:endParaRPr lang="en-US" sz="1500" dirty="0"/>
          </a:p>
        </p:txBody>
      </p:sp>
      <p:sp>
        <p:nvSpPr>
          <p:cNvPr id="184" name="Rounded Rectangle 183"/>
          <p:cNvSpPr/>
          <p:nvPr/>
        </p:nvSpPr>
        <p:spPr>
          <a:xfrm>
            <a:off x="5628184" y="2269730"/>
            <a:ext cx="548640" cy="164592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AND</a:t>
            </a:r>
          </a:p>
        </p:txBody>
      </p:sp>
      <p:cxnSp>
        <p:nvCxnSpPr>
          <p:cNvPr id="185" name="Straight Arrow Connector 184"/>
          <p:cNvCxnSpPr/>
          <p:nvPr/>
        </p:nvCxnSpPr>
        <p:spPr>
          <a:xfrm>
            <a:off x="5352839" y="4406692"/>
            <a:ext cx="1099331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ounded Rectangle 185"/>
          <p:cNvSpPr/>
          <p:nvPr/>
        </p:nvSpPr>
        <p:spPr>
          <a:xfrm>
            <a:off x="5628184" y="4324497"/>
            <a:ext cx="548640" cy="164592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AND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11329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162695" y="974476"/>
            <a:ext cx="2811897" cy="52612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Papers</a:t>
            </a:r>
          </a:p>
        </p:txBody>
      </p:sp>
      <p:sp>
        <p:nvSpPr>
          <p:cNvPr id="4" name="Double Brace 3"/>
          <p:cNvSpPr/>
          <p:nvPr/>
        </p:nvSpPr>
        <p:spPr>
          <a:xfrm>
            <a:off x="1307147" y="1553221"/>
            <a:ext cx="2569909" cy="2198670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453452" y="1594957"/>
            <a:ext cx="1602768" cy="2115198"/>
            <a:chOff x="3657600" y="-60367"/>
            <a:chExt cx="1213206" cy="2867781"/>
          </a:xfrm>
        </p:grpSpPr>
        <p:sp>
          <p:nvSpPr>
            <p:cNvPr id="6" name="Rounded Rectangle 5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MDA-MB-231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MCF-7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T47D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MDA-MB-157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3657600" y="2144729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ZR-75-1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657600" y="250946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ZR-75-30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Hs578T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Hs578BsT</a:t>
              </a:r>
            </a:p>
          </p:txBody>
        </p:sp>
      </p:grpSp>
      <p:sp>
        <p:nvSpPr>
          <p:cNvPr id="14" name="Double Brace 13"/>
          <p:cNvSpPr/>
          <p:nvPr/>
        </p:nvSpPr>
        <p:spPr>
          <a:xfrm>
            <a:off x="1270570" y="3903540"/>
            <a:ext cx="2606486" cy="1618900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575079" y="3924728"/>
            <a:ext cx="1213206" cy="1577164"/>
            <a:chOff x="3657600" y="-60367"/>
            <a:chExt cx="1213206" cy="2138315"/>
          </a:xfrm>
        </p:grpSpPr>
        <p:sp>
          <p:nvSpPr>
            <p:cNvPr id="16" name="Rounded Rectangle 15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latin typeface="Arial" charset="0"/>
                  <a:ea typeface="Arial" charset="0"/>
                  <a:cs typeface="Arial" charset="0"/>
                </a:rPr>
                <a:t>VCaP</a:t>
              </a:r>
              <a:endParaRPr lang="en-US" sz="16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MCF-7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VAESBJ</a:t>
              </a: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latin typeface="Arial" charset="0"/>
                  <a:ea typeface="Arial" charset="0"/>
                  <a:cs typeface="Arial" charset="0"/>
                </a:rPr>
                <a:t>SerBob</a:t>
              </a:r>
              <a:endParaRPr lang="en-US" sz="16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PNT1A</a:t>
              </a:r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P4E6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117179" y="1578696"/>
            <a:ext cx="564615" cy="2115198"/>
            <a:chOff x="3657600" y="-60367"/>
            <a:chExt cx="1213206" cy="2867781"/>
          </a:xfrm>
        </p:grpSpPr>
        <p:sp>
          <p:nvSpPr>
            <p:cNvPr id="32" name="Rounded Rectangle 31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272</a:t>
              </a: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82</a:t>
              </a: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12</a:t>
              </a: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3657600" y="2144729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19</a:t>
              </a:r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3657600" y="250946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3</a:t>
              </a:r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26</a:t>
              </a:r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2987271" y="3908467"/>
            <a:ext cx="564615" cy="1577164"/>
            <a:chOff x="3657600" y="-60367"/>
            <a:chExt cx="1213206" cy="2138315"/>
          </a:xfrm>
        </p:grpSpPr>
        <p:sp>
          <p:nvSpPr>
            <p:cNvPr id="41" name="Rounded Rectangle 40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10</a:t>
              </a: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1</a:t>
              </a:r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1</a:t>
              </a: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4</a:t>
              </a:r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3</a:t>
              </a:r>
            </a:p>
          </p:txBody>
        </p:sp>
      </p:grpSp>
      <p:sp>
        <p:nvSpPr>
          <p:cNvPr id="50" name="Rectangle 49"/>
          <p:cNvSpPr/>
          <p:nvPr/>
        </p:nvSpPr>
        <p:spPr>
          <a:xfrm>
            <a:off x="4866252" y="974476"/>
            <a:ext cx="3095124" cy="52612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Patents</a:t>
            </a:r>
          </a:p>
        </p:txBody>
      </p:sp>
      <p:sp>
        <p:nvSpPr>
          <p:cNvPr id="51" name="Double Brace 50"/>
          <p:cNvSpPr/>
          <p:nvPr/>
        </p:nvSpPr>
        <p:spPr>
          <a:xfrm>
            <a:off x="5010704" y="1553221"/>
            <a:ext cx="2779984" cy="2198670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/>
          <p:cNvGrpSpPr/>
          <p:nvPr/>
        </p:nvGrpSpPr>
        <p:grpSpPr>
          <a:xfrm>
            <a:off x="5157009" y="1594957"/>
            <a:ext cx="1602768" cy="2115198"/>
            <a:chOff x="3657600" y="-60367"/>
            <a:chExt cx="1213206" cy="2867781"/>
          </a:xfrm>
        </p:grpSpPr>
        <p:sp>
          <p:nvSpPr>
            <p:cNvPr id="53" name="Rounded Rectangle 52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MDA-MB-231</a:t>
              </a:r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MCF-7</a:t>
              </a: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T47D</a:t>
              </a: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MDA-MB-157</a:t>
              </a: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3657600" y="2144729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ZR-75-1</a:t>
              </a: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3657600" y="250946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ZR-75-30</a:t>
              </a: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Hs578T</a:t>
              </a: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Hs578BsT</a:t>
              </a:r>
            </a:p>
          </p:txBody>
        </p:sp>
      </p:grpSp>
      <p:sp>
        <p:nvSpPr>
          <p:cNvPr id="61" name="Double Brace 60"/>
          <p:cNvSpPr/>
          <p:nvPr/>
        </p:nvSpPr>
        <p:spPr>
          <a:xfrm>
            <a:off x="4974127" y="3903540"/>
            <a:ext cx="2606486" cy="1618900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5278636" y="3924728"/>
            <a:ext cx="1213206" cy="1577164"/>
            <a:chOff x="3657600" y="-60367"/>
            <a:chExt cx="1213206" cy="2138315"/>
          </a:xfrm>
        </p:grpSpPr>
        <p:sp>
          <p:nvSpPr>
            <p:cNvPr id="63" name="Rounded Rectangle 62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latin typeface="Arial" charset="0"/>
                  <a:ea typeface="Arial" charset="0"/>
                  <a:cs typeface="Arial" charset="0"/>
                </a:rPr>
                <a:t>VCaP</a:t>
              </a:r>
              <a:endParaRPr lang="en-US" sz="16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MCF-7</a:t>
              </a:r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VAESBJ</a:t>
              </a:r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latin typeface="Arial" charset="0"/>
                  <a:ea typeface="Arial" charset="0"/>
                  <a:cs typeface="Arial" charset="0"/>
                </a:rPr>
                <a:t>SerBob</a:t>
              </a:r>
              <a:endParaRPr lang="en-US" sz="16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7" name="Rounded Rectangle 66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PNT1A</a:t>
              </a:r>
            </a:p>
          </p:txBody>
        </p:sp>
        <p:sp>
          <p:nvSpPr>
            <p:cNvPr id="68" name="Rounded Rectangle 67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charset="0"/>
                  <a:ea typeface="Arial" charset="0"/>
                  <a:cs typeface="Arial" charset="0"/>
                </a:rPr>
                <a:t>P4E6</a:t>
              </a: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820736" y="1578696"/>
            <a:ext cx="759877" cy="2115198"/>
            <a:chOff x="3657600" y="-60367"/>
            <a:chExt cx="1213206" cy="2867781"/>
          </a:xfrm>
        </p:grpSpPr>
        <p:sp>
          <p:nvSpPr>
            <p:cNvPr id="70" name="Rounded Rectangle 69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2814</a:t>
              </a:r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1746</a:t>
              </a:r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99</a:t>
              </a:r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3657600" y="2144729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532</a:t>
              </a:r>
            </a:p>
          </p:txBody>
        </p:sp>
        <p:sp>
          <p:nvSpPr>
            <p:cNvPr id="75" name="Rounded Rectangle 74"/>
            <p:cNvSpPr/>
            <p:nvPr/>
          </p:nvSpPr>
          <p:spPr>
            <a:xfrm>
              <a:off x="3657600" y="250946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55</a:t>
              </a:r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  <p:sp>
          <p:nvSpPr>
            <p:cNvPr id="77" name="Rounded Rectangle 76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6690828" y="3908467"/>
            <a:ext cx="564615" cy="1577164"/>
            <a:chOff x="3657600" y="-60367"/>
            <a:chExt cx="1213206" cy="2138315"/>
          </a:xfrm>
        </p:grpSpPr>
        <p:sp>
          <p:nvSpPr>
            <p:cNvPr id="79" name="Rounded Rectangle 78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65</a:t>
              </a: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  <p:sp>
          <p:nvSpPr>
            <p:cNvPr id="81" name="Rounded Rectangle 80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  <p:sp>
          <p:nvSpPr>
            <p:cNvPr id="82" name="Rounded Rectangle 81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0</a:t>
              </a:r>
            </a:p>
          </p:txBody>
        </p:sp>
        <p:sp>
          <p:nvSpPr>
            <p:cNvPr id="83" name="Rounded Rectangle 82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12</a:t>
              </a:r>
            </a:p>
          </p:txBody>
        </p:sp>
        <p:sp>
          <p:nvSpPr>
            <p:cNvPr id="84" name="Rounded Rectangle 83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0232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8224" y="1906167"/>
            <a:ext cx="868070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'Hs578BsT';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Hs578BsT';</a:t>
            </a:r>
          </a:p>
          <a:p>
            <a:r>
              <a:rPr lang="en-US" dirty="0"/>
              <a:t>26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'MCF-7';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'MDA-MB-157';</a:t>
            </a:r>
          </a:p>
          <a:p>
            <a:r>
              <a:rPr lang="en-US" dirty="0"/>
              <a:t>12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'MDA-MB-231';</a:t>
            </a:r>
          </a:p>
          <a:p>
            <a:r>
              <a:rPr lang="en-US" dirty="0"/>
              <a:t>272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'T47D';</a:t>
            </a:r>
          </a:p>
          <a:p>
            <a:r>
              <a:rPr lang="en-US" dirty="0"/>
              <a:t>82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'ZR-75-1';</a:t>
            </a:r>
          </a:p>
          <a:p>
            <a:r>
              <a:rPr lang="en-US" dirty="0"/>
              <a:t>19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'ZR-75-30';</a:t>
            </a:r>
          </a:p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60484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8224" y="521637"/>
            <a:ext cx="849782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'P4E6';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'PNT1A';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'MCF-7';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</a:t>
            </a:r>
            <a:r>
              <a:rPr lang="en-US" dirty="0" err="1"/>
              <a:t>SerBob</a:t>
            </a:r>
            <a:r>
              <a:rPr lang="en-US" dirty="0"/>
              <a:t>';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</a:t>
            </a:r>
            <a:r>
              <a:rPr lang="en-US" dirty="0" err="1"/>
              <a:t>VCaP</a:t>
            </a:r>
            <a:r>
              <a:rPr lang="en-US" dirty="0"/>
              <a:t>';</a:t>
            </a:r>
          </a:p>
          <a:p>
            <a:r>
              <a:rPr lang="en-US" dirty="0"/>
              <a:t>10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medline.stem_cell_docs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'VAESBJ';</a:t>
            </a:r>
          </a:p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293134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6720" y="1582341"/>
            <a:ext cx="807110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'P4E6';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'PNT1A';</a:t>
            </a:r>
          </a:p>
          <a:p>
            <a:r>
              <a:rPr lang="en-US" dirty="0"/>
              <a:t>17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'MCF-7';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</a:t>
            </a:r>
            <a:r>
              <a:rPr lang="en-US" dirty="0" err="1"/>
              <a:t>SerBob</a:t>
            </a:r>
            <a:r>
              <a:rPr lang="en-US" dirty="0"/>
              <a:t>';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</a:t>
            </a:r>
            <a:r>
              <a:rPr lang="en-US" dirty="0" err="1"/>
              <a:t>VCaP</a:t>
            </a:r>
            <a:r>
              <a:rPr lang="en-US" dirty="0"/>
              <a:t>';</a:t>
            </a:r>
          </a:p>
          <a:p>
            <a:r>
              <a:rPr lang="en-US" dirty="0"/>
              <a:t>65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'VAESBJ';</a:t>
            </a:r>
          </a:p>
          <a:p>
            <a:r>
              <a:rPr lang="en-U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973012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2880" y="1028343"/>
            <a:ext cx="876604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'Hs578BsT';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'Hs578BsT';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'MCF-7';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'MDA-MB-157';</a:t>
            </a:r>
          </a:p>
          <a:p>
            <a:r>
              <a:rPr lang="en-US" dirty="0"/>
              <a:t>99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'MDA-MB-231';</a:t>
            </a:r>
          </a:p>
          <a:p>
            <a:r>
              <a:rPr lang="en-US" dirty="0"/>
              <a:t>2814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'T47D';</a:t>
            </a:r>
          </a:p>
          <a:p>
            <a:r>
              <a:rPr lang="en-US" dirty="0"/>
              <a:t>1746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'ZR-75-1';</a:t>
            </a:r>
          </a:p>
          <a:p>
            <a:r>
              <a:rPr lang="en-US" dirty="0"/>
              <a:t>532</a:t>
            </a:r>
          </a:p>
          <a:p>
            <a:r>
              <a:rPr lang="en-US" dirty="0"/>
              <a:t>SELECT COUNT(*) FROM </a:t>
            </a:r>
            <a:r>
              <a:rPr lang="en-US" dirty="0" err="1"/>
              <a:t>medline.stemcell_patents</a:t>
            </a:r>
            <a:r>
              <a:rPr lang="en-US" dirty="0"/>
              <a:t> WHERE </a:t>
            </a:r>
            <a:r>
              <a:rPr lang="en-US" dirty="0" err="1"/>
              <a:t>cell_number</a:t>
            </a:r>
            <a:r>
              <a:rPr lang="en-US" dirty="0"/>
              <a:t> = 'ZR-75-30';</a:t>
            </a:r>
          </a:p>
          <a:p>
            <a:r>
              <a:rPr lang="en-US" dirty="0"/>
              <a:t>55</a:t>
            </a:r>
          </a:p>
        </p:txBody>
      </p:sp>
    </p:spTree>
    <p:extLst>
      <p:ext uri="{BB962C8B-B14F-4D97-AF65-F5344CB8AC3E}">
        <p14:creationId xmlns:p14="http://schemas.microsoft.com/office/powerpoint/2010/main" val="2567084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1673</TotalTime>
  <Words>653</Words>
  <Application>Microsoft Office PowerPoint</Application>
  <PresentationFormat>On-screen Show (4:3)</PresentationFormat>
  <Paragraphs>250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Snyder</dc:creator>
  <cp:lastModifiedBy>Iva</cp:lastModifiedBy>
  <cp:revision>25</cp:revision>
  <dcterms:created xsi:type="dcterms:W3CDTF">2016-06-13T15:34:56Z</dcterms:created>
  <dcterms:modified xsi:type="dcterms:W3CDTF">2016-06-15T09:47:39Z</dcterms:modified>
</cp:coreProperties>
</file>

<file path=docProps/thumbnail.jpeg>
</file>